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97" r:id="rId3"/>
    <p:sldId id="498" r:id="rId4"/>
    <p:sldId id="50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2D270-D99D-4713-A4A7-55BC1C67A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177CA-06EB-44B4-8F35-CCE9A733BD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26B8A-9565-463A-94BD-AC7E8B987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764A8-5C6D-448C-852C-352E300AE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055B0-45A9-488A-9E8D-1B9E66216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6020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59936-E338-49AC-B514-2883DE820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D4029-F001-41F8-A4A3-45F922F3A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1A2CE-3EDD-46B2-B639-C2F157280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BFEF3-940E-4B4B-8910-C75D7A8BB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B6809-1DE3-44C7-83FE-318AE0F2A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6048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9396AF-0644-40B7-9784-6693BB0259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CC7A39-98A7-4D90-B65A-21C0703D9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2B122-B28D-4FEA-88F4-61A17AD62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14E3B-648D-4FA0-8B03-A5AFA82D1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7CD55-CF44-4D62-898C-B9BD1B691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3633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F51C3-3298-4272-8492-013314CC7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A5A3D-F87A-427F-A7AC-F407AA560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BAF4D-10ED-435E-88FE-E40432D29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5060B-3781-4FE3-8E08-EC531F9E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B2135-1BF8-4FC8-A939-5E6160677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1955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ABF2-25C9-46D0-8065-48F8B9891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19C91C-6342-422D-92AE-FF3C224EC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2E6BF-5D92-4459-9FA8-5F6B6C382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2F9B7-6008-47E5-AD27-F67D33FE1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FFF75-7496-4C15-9A38-F17A1223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1426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3D141-3C84-4B18-BF43-C9248185F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05239-6A2C-4F9D-8A49-978ED856B0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23BB8C-AD0C-4167-80C3-CBC648999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6F16A-FE5D-483A-876C-1CD58C69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9A43E-835E-4F71-BC49-3A778C7CF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721EDB-E958-4EF6-9C14-EEBD7CB68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9350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D1C2F-5127-4465-B4CA-7B5671CCF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FB188-7816-4067-B510-AA5A292E7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693557-5E4F-4D37-B3FD-872A814034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72680F-4C2B-482F-876F-12BED7114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A1C818-503F-4E94-A473-80CE7B23E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2429D3-A685-437D-93BB-1DD53F036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DD5C8B-4B45-4B90-BA46-D5BDF5523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E94CB8-98FA-49EE-A780-052557EB1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7661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3DD30-688F-4BA1-83EC-FF4E6DC19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5EE9E3-5BDC-4D4D-9018-3BF32F4BE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6B086E-9AA2-43DA-BA72-A37A7F6E8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289D1F-B05F-4CB5-AED9-2C07E1909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3204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6A127A-D616-4E6F-9AF0-DDAEB0BAF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7D975A-F34C-4E5A-8E39-1F46858EA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56B03C-FE9F-42D3-9B15-282CFD38D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13267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41499-028C-46AF-B91F-ADCFC7FC7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80E1B-D37F-4003-9475-A28774664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CBC9A-CEC2-4C24-B189-304EBA65B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C3AEF8-6A2D-4B5A-8477-9266EBCDE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CEDFB-B2D8-4E3D-B6D3-C4237A248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3C393-8B4E-461F-9CDE-4D214C3D2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9269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6371A-F997-47B9-8E84-DDC43C2D5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175936-B760-4496-842C-E7B9A7F8B4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8ECC7-4784-46FE-9CAB-B4B4FD798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6189B-2FAD-4315-9936-8E5998266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917B42-C84A-4C67-B61D-B7E350045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650EC0-6EC5-45D9-8685-BB3142B24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6926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A116E9-9480-45C6-B067-9A1E42DB0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219452-2A66-43AD-AB97-FBB31A827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C80D8-8D9B-468C-B27D-002339BFB0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8DE75-9529-4167-8A29-586581123CEE}" type="datetimeFigureOut">
              <a:rPr lang="en-SG" smtClean="0"/>
              <a:t>17/10/2025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B4ED3-6350-4596-B367-5DE90B771F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A6D9B-C7F0-40A7-9AA5-C82EAF2E06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FAFE4-9800-4DF3-A4D4-740EB14E079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4882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A41CA-B3F2-4EE5-A662-F7271E969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783" y="2235200"/>
            <a:ext cx="11440160" cy="2387600"/>
          </a:xfrm>
        </p:spPr>
        <p:txBody>
          <a:bodyPr/>
          <a:lstStyle/>
          <a:p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30AFAE-4FEB-4673-815C-C9054D0907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840" y="5202238"/>
            <a:ext cx="9144000" cy="1655762"/>
          </a:xfrm>
        </p:spPr>
        <p:txBody>
          <a:bodyPr>
            <a:normAutofit/>
          </a:bodyPr>
          <a:lstStyle/>
          <a:p>
            <a:r>
              <a:rPr lang="en-SG" sz="4800" dirty="0"/>
              <a:t>2025</a:t>
            </a:r>
          </a:p>
          <a:p>
            <a:endParaRPr lang="en-SG" sz="4800" dirty="0"/>
          </a:p>
          <a:p>
            <a:endParaRPr lang="en-SG" sz="4800" dirty="0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C858AD87-FE61-4CA7-92DB-B86386A53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2277" y="1488585"/>
            <a:ext cx="4873173" cy="98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558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0D7B973-AF1A-4ED4-B9F4-F70DFB286D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75059"/>
            <a:ext cx="12192000" cy="939848"/>
          </a:xfrm>
          <a:prstGeom prst="rect">
            <a:avLst/>
          </a:prstGeom>
        </p:spPr>
      </p:pic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DE00B33-5719-4EF8-843B-D34A5D8855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4038" y="43093"/>
            <a:ext cx="2116682" cy="425795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C0FA607C-95CC-7C68-74C4-3325EC502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33"/>
            <a:ext cx="10515600" cy="1325563"/>
          </a:xfrm>
        </p:spPr>
        <p:txBody>
          <a:bodyPr/>
          <a:lstStyle/>
          <a:p>
            <a:r>
              <a:rPr lang="en-SG" b="1" dirty="0"/>
              <a:t>Current stock level (21/10/2025)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C279036-7F0C-3E93-FE6A-A42530BFD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041275"/>
              </p:ext>
            </p:extLst>
          </p:nvPr>
        </p:nvGraphicFramePr>
        <p:xfrm>
          <a:off x="838199" y="1388696"/>
          <a:ext cx="6066454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33227">
                  <a:extLst>
                    <a:ext uri="{9D8B030D-6E8A-4147-A177-3AD203B41FA5}">
                      <a16:colId xmlns:a16="http://schemas.microsoft.com/office/drawing/2014/main" val="1644767591"/>
                    </a:ext>
                  </a:extLst>
                </a:gridCol>
                <a:gridCol w="3033227">
                  <a:extLst>
                    <a:ext uri="{9D8B030D-6E8A-4147-A177-3AD203B41FA5}">
                      <a16:colId xmlns:a16="http://schemas.microsoft.com/office/drawing/2014/main" val="3403298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b="1" dirty="0"/>
                        <a:t>SKU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b="1" dirty="0"/>
                        <a:t>Balance of Packaging Material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625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Sour Rainbow Gummy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11,460 = 143carton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5793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Gummy Bear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33,800 = 422carton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42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Gummy Heart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19,200 = 240carton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915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Sour Mix Gummy 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19,100 = 238carton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48790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58E9FA4-B5D6-D1F4-462C-56C1F0F8D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250686"/>
              </p:ext>
            </p:extLst>
          </p:nvPr>
        </p:nvGraphicFramePr>
        <p:xfrm>
          <a:off x="838199" y="3615104"/>
          <a:ext cx="5254691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97325">
                  <a:extLst>
                    <a:ext uri="{9D8B030D-6E8A-4147-A177-3AD203B41FA5}">
                      <a16:colId xmlns:a16="http://schemas.microsoft.com/office/drawing/2014/main" val="1644767591"/>
                    </a:ext>
                  </a:extLst>
                </a:gridCol>
                <a:gridCol w="2557366">
                  <a:extLst>
                    <a:ext uri="{9D8B030D-6E8A-4147-A177-3AD203B41FA5}">
                      <a16:colId xmlns:a16="http://schemas.microsoft.com/office/drawing/2014/main" val="3403298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b="1" dirty="0"/>
                        <a:t>SKU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b="1" dirty="0"/>
                        <a:t>Current Stock Balance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625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Sour Rainbow Gummy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5793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Gummy Bear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42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Gummy Heart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915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Sour Mix Gummy 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487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83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27A71-5070-8475-AD5E-BA3DB3158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1192764-33D9-34AC-6F70-636E56163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75059"/>
            <a:ext cx="12192000" cy="939848"/>
          </a:xfrm>
          <a:prstGeom prst="rect">
            <a:avLst/>
          </a:prstGeom>
        </p:spPr>
      </p:pic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AD41597-FD5C-3689-87DF-1DA1356FE5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4038" y="43093"/>
            <a:ext cx="2116682" cy="425795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B91AC331-CADC-C2BB-9628-A0D488B84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33"/>
            <a:ext cx="10515600" cy="1325563"/>
          </a:xfrm>
        </p:spPr>
        <p:txBody>
          <a:bodyPr/>
          <a:lstStyle/>
          <a:p>
            <a:r>
              <a:rPr lang="en-SG" b="1" dirty="0"/>
              <a:t>Forecast Of Depletion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99E96A1-23AC-4102-95BA-13EC418EFB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966338"/>
              </p:ext>
            </p:extLst>
          </p:nvPr>
        </p:nvGraphicFramePr>
        <p:xfrm>
          <a:off x="1015484" y="1604678"/>
          <a:ext cx="8725678" cy="291133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53141">
                  <a:extLst>
                    <a:ext uri="{9D8B030D-6E8A-4147-A177-3AD203B41FA5}">
                      <a16:colId xmlns:a16="http://schemas.microsoft.com/office/drawing/2014/main" val="710737096"/>
                    </a:ext>
                  </a:extLst>
                </a:gridCol>
                <a:gridCol w="1326469">
                  <a:extLst>
                    <a:ext uri="{9D8B030D-6E8A-4147-A177-3AD203B41FA5}">
                      <a16:colId xmlns:a16="http://schemas.microsoft.com/office/drawing/2014/main" val="3463747376"/>
                    </a:ext>
                  </a:extLst>
                </a:gridCol>
                <a:gridCol w="1211517">
                  <a:extLst>
                    <a:ext uri="{9D8B030D-6E8A-4147-A177-3AD203B41FA5}">
                      <a16:colId xmlns:a16="http://schemas.microsoft.com/office/drawing/2014/main" val="534742303"/>
                    </a:ext>
                  </a:extLst>
                </a:gridCol>
                <a:gridCol w="1211517">
                  <a:extLst>
                    <a:ext uri="{9D8B030D-6E8A-4147-A177-3AD203B41FA5}">
                      <a16:colId xmlns:a16="http://schemas.microsoft.com/office/drawing/2014/main" val="2024728757"/>
                    </a:ext>
                  </a:extLst>
                </a:gridCol>
                <a:gridCol w="1211517">
                  <a:extLst>
                    <a:ext uri="{9D8B030D-6E8A-4147-A177-3AD203B41FA5}">
                      <a16:colId xmlns:a16="http://schemas.microsoft.com/office/drawing/2014/main" val="152188687"/>
                    </a:ext>
                  </a:extLst>
                </a:gridCol>
                <a:gridCol w="1211517">
                  <a:extLst>
                    <a:ext uri="{9D8B030D-6E8A-4147-A177-3AD203B41FA5}">
                      <a16:colId xmlns:a16="http://schemas.microsoft.com/office/drawing/2014/main" val="702973145"/>
                    </a:ext>
                  </a:extLst>
                </a:gridCol>
              </a:tblGrid>
              <a:tr h="48135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MY" sz="2000" b="1" u="none" strike="noStrike" dirty="0">
                          <a:effectLst/>
                        </a:rPr>
                        <a:t> 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b="1" u="none" strike="noStrike" dirty="0">
                          <a:effectLst/>
                        </a:rPr>
                        <a:t> 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b="1" u="none" strike="noStrike" dirty="0">
                          <a:effectLst/>
                        </a:rPr>
                        <a:t>Forecast By IKEA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699189"/>
                  </a:ext>
                </a:extLst>
              </a:tr>
              <a:tr h="50455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MY" sz="2000" b="1" u="none" strike="noStrike" dirty="0">
                          <a:effectLst/>
                        </a:rPr>
                        <a:t>SKU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b="1" u="none" strike="noStrike" dirty="0">
                          <a:effectLst/>
                        </a:rPr>
                        <a:t>Balance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b="1" u="none" strike="noStrike">
                          <a:effectLst/>
                        </a:rPr>
                        <a:t>Nov-25</a:t>
                      </a:r>
                      <a:endParaRPr lang="en-MY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b="1" u="none" strike="noStrike">
                          <a:effectLst/>
                        </a:rPr>
                        <a:t>Dec-25</a:t>
                      </a:r>
                      <a:endParaRPr lang="en-MY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b="1" u="none" strike="noStrike" dirty="0">
                          <a:effectLst/>
                        </a:rPr>
                        <a:t>Jan-26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b="1" u="none" strike="noStrike" dirty="0">
                          <a:effectLst/>
                        </a:rPr>
                        <a:t>Feb-26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76746863"/>
                  </a:ext>
                </a:extLst>
              </a:tr>
              <a:tr h="48135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MY" sz="2000" u="none" strike="noStrike" dirty="0">
                          <a:effectLst/>
                        </a:rPr>
                        <a:t>Sour Rainbow Gummy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199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173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153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37883658"/>
                  </a:ext>
                </a:extLst>
              </a:tr>
              <a:tr h="48135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Gummy Bear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470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129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133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104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 dirty="0">
                          <a:effectLst/>
                        </a:rPr>
                        <a:t>104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21189995"/>
                  </a:ext>
                </a:extLst>
              </a:tr>
              <a:tr h="48135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Gummy Heart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263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 dirty="0">
                          <a:effectLst/>
                        </a:rPr>
                        <a:t>123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 dirty="0">
                          <a:effectLst/>
                        </a:rPr>
                        <a:t>89 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 dirty="0">
                          <a:effectLst/>
                        </a:rPr>
                        <a:t>89 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29380114"/>
                  </a:ext>
                </a:extLst>
              </a:tr>
              <a:tr h="48135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Sour Mix Gummy Ring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255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148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148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1953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3838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2DF48-E226-E822-5A33-2DBF554D4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12A660-4C22-9333-B383-4A7F919776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75059"/>
            <a:ext cx="12192000" cy="939848"/>
          </a:xfrm>
          <a:prstGeom prst="rect">
            <a:avLst/>
          </a:prstGeom>
        </p:spPr>
      </p:pic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A8FFC07A-33FA-7AD7-528E-16E7EE853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4038" y="43093"/>
            <a:ext cx="2116682" cy="425795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FDF2C9FC-3E3D-2588-C073-65E2CFF61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33"/>
            <a:ext cx="10515600" cy="1325563"/>
          </a:xfrm>
        </p:spPr>
        <p:txBody>
          <a:bodyPr/>
          <a:lstStyle/>
          <a:p>
            <a:r>
              <a:rPr lang="en-SG" b="1" dirty="0"/>
              <a:t>Proposal on Transition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95D1BF-CC9A-75F3-441B-19487ADC3CF3}"/>
              </a:ext>
            </a:extLst>
          </p:cNvPr>
          <p:cNvSpPr txBox="1"/>
          <p:nvPr/>
        </p:nvSpPr>
        <p:spPr>
          <a:xfrm>
            <a:off x="866193" y="1248731"/>
            <a:ext cx="10756150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000" dirty="0"/>
              <a:t>2 SKU are estimated to be deplete by DEC 2025 and the remaining 2 by FEB 2025 according to the </a:t>
            </a:r>
          </a:p>
          <a:p>
            <a:r>
              <a:rPr lang="en-GB" sz="2000" dirty="0"/>
              <a:t>      forecast by IKEA.</a:t>
            </a:r>
          </a:p>
          <a:p>
            <a:pPr marL="342900" indent="-342900">
              <a:buFontTx/>
              <a:buChar char="-"/>
            </a:pPr>
            <a:r>
              <a:rPr lang="en-GB" sz="2000" dirty="0"/>
              <a:t>6 New SKU of NAFNAC  gummies will be available in Malaysia in DEC 2025.</a:t>
            </a:r>
          </a:p>
          <a:p>
            <a:endParaRPr lang="en-GB" sz="2000" dirty="0"/>
          </a:p>
          <a:p>
            <a:r>
              <a:rPr lang="en-GB" sz="2000" b="1" u="sng" dirty="0"/>
              <a:t>Proposal #1</a:t>
            </a:r>
          </a:p>
          <a:p>
            <a:r>
              <a:rPr lang="en-GB" sz="2000" dirty="0"/>
              <a:t>To launch all 6 new NAFNAC SKU by end of FEB after all the old stocks are depleted.</a:t>
            </a:r>
          </a:p>
          <a:p>
            <a:endParaRPr lang="en-GB" sz="2000" dirty="0"/>
          </a:p>
          <a:p>
            <a:r>
              <a:rPr lang="en-GB" sz="2000" b="1" u="sng" dirty="0"/>
              <a:t>Proposal </a:t>
            </a:r>
            <a:r>
              <a:rPr lang="en-MY" sz="2000" b="1" u="sng" dirty="0"/>
              <a:t>#</a:t>
            </a:r>
            <a:r>
              <a:rPr lang="en-GB" sz="2000" b="1" u="sng" dirty="0"/>
              <a:t>2</a:t>
            </a:r>
          </a:p>
          <a:p>
            <a:r>
              <a:rPr lang="en-GB" sz="2000" dirty="0"/>
              <a:t>Launch the new NAFNAC in DEC 2025 to capture the peak holiday season sale with separating the </a:t>
            </a:r>
          </a:p>
          <a:p>
            <a:r>
              <a:rPr lang="en-GB" sz="2000" dirty="0"/>
              <a:t>OLD SKU and new SKU with different retail price or retail at different location.</a:t>
            </a:r>
          </a:p>
          <a:p>
            <a:endParaRPr lang="en-GB" sz="2000" dirty="0"/>
          </a:p>
          <a:p>
            <a:r>
              <a:rPr lang="en-GB" sz="2000" b="1" u="sng" dirty="0"/>
              <a:t>Proposal #3</a:t>
            </a:r>
          </a:p>
          <a:p>
            <a:r>
              <a:rPr lang="en-GB" sz="2000" dirty="0"/>
              <a:t>Launch the new NAFNAC in DEC 2025 in stages. Example, Damansara launch in DEC 2025 while other </a:t>
            </a:r>
          </a:p>
          <a:p>
            <a:r>
              <a:rPr lang="en-GB" sz="2000" dirty="0"/>
              <a:t>stores will continue to sell the OLD SKU, Cheras launch in Jan 2026, Penang and Tebrau after OLD SKU </a:t>
            </a:r>
          </a:p>
          <a:p>
            <a:r>
              <a:rPr lang="en-GB" sz="2000" dirty="0"/>
              <a:t>are depleted.</a:t>
            </a:r>
            <a:endParaRPr lang="en-MY" sz="2000" dirty="0"/>
          </a:p>
        </p:txBody>
      </p:sp>
    </p:spTree>
    <p:extLst>
      <p:ext uri="{BB962C8B-B14F-4D97-AF65-F5344CB8AC3E}">
        <p14:creationId xmlns:p14="http://schemas.microsoft.com/office/powerpoint/2010/main" val="1781296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258657</TotalTime>
  <Words>244</Words>
  <Application>Microsoft Office PowerPoint</Application>
  <PresentationFormat>Widescreen</PresentationFormat>
  <Paragraphs>71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 Narrow</vt:lpstr>
      <vt:lpstr>Arial</vt:lpstr>
      <vt:lpstr>Calibri</vt:lpstr>
      <vt:lpstr>Calibri Light</vt:lpstr>
      <vt:lpstr>Office Theme</vt:lpstr>
      <vt:lpstr>PowerPoint Presentation</vt:lpstr>
      <vt:lpstr>Current stock level (21/10/2025)</vt:lpstr>
      <vt:lpstr>Forecast Of Depletion</vt:lpstr>
      <vt:lpstr>Proposal on Transition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OEM Proposal</dc:title>
  <dc:creator>Martin Runshaug</dc:creator>
  <cp:lastModifiedBy>Kit Lim</cp:lastModifiedBy>
  <cp:revision>83</cp:revision>
  <dcterms:created xsi:type="dcterms:W3CDTF">2022-03-01T06:39:53Z</dcterms:created>
  <dcterms:modified xsi:type="dcterms:W3CDTF">2025-10-17T09:38:50Z</dcterms:modified>
</cp:coreProperties>
</file>